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9" r:id="rId4"/>
    <p:sldId id="292" r:id="rId5"/>
    <p:sldId id="293" r:id="rId6"/>
    <p:sldId id="294" r:id="rId7"/>
    <p:sldId id="295" r:id="rId8"/>
    <p:sldId id="296" r:id="rId9"/>
    <p:sldId id="291" r:id="rId10"/>
    <p:sldId id="297" r:id="rId11"/>
    <p:sldId id="298" r:id="rId12"/>
    <p:sldId id="299" r:id="rId13"/>
    <p:sldId id="300" r:id="rId14"/>
    <p:sldId id="301" r:id="rId15"/>
    <p:sldId id="307" r:id="rId16"/>
    <p:sldId id="302" r:id="rId17"/>
    <p:sldId id="308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DB98"/>
    <a:srgbClr val="0049DA"/>
    <a:srgbClr val="4FA7FF"/>
    <a:srgbClr val="9BDEFF"/>
    <a:srgbClr val="66CCFF"/>
    <a:srgbClr val="8AEECA"/>
    <a:srgbClr val="87F5F0"/>
    <a:srgbClr val="C0C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4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white">
          <a:xfrm>
            <a:off x="0" y="0"/>
            <a:ext cx="9144000" cy="404177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 dirty="0"/>
          </a:p>
        </p:txBody>
      </p:sp>
      <p:sp>
        <p:nvSpPr>
          <p:cNvPr id="3093" name="Freeform 21"/>
          <p:cNvSpPr>
            <a:spLocks/>
          </p:cNvSpPr>
          <p:nvPr/>
        </p:nvSpPr>
        <p:spPr bwMode="gray">
          <a:xfrm>
            <a:off x="-4763" y="1936750"/>
            <a:ext cx="9148763" cy="2744788"/>
          </a:xfrm>
          <a:custGeom>
            <a:avLst/>
            <a:gdLst/>
            <a:ahLst/>
            <a:cxnLst>
              <a:cxn ang="0">
                <a:pos x="3" y="563"/>
              </a:cxn>
              <a:cxn ang="0">
                <a:pos x="2890" y="7"/>
              </a:cxn>
              <a:cxn ang="0">
                <a:pos x="5763" y="583"/>
              </a:cxn>
              <a:cxn ang="0">
                <a:pos x="5760" y="1729"/>
              </a:cxn>
              <a:cxn ang="0">
                <a:pos x="0" y="1729"/>
              </a:cxn>
              <a:cxn ang="0">
                <a:pos x="3" y="563"/>
              </a:cxn>
            </a:cxnLst>
            <a:rect l="0" t="0" r="r" b="b"/>
            <a:pathLst>
              <a:path w="5763" h="1729">
                <a:moveTo>
                  <a:pt x="3" y="563"/>
                </a:moveTo>
                <a:cubicBezTo>
                  <a:pt x="725" y="326"/>
                  <a:pt x="1498" y="14"/>
                  <a:pt x="2890" y="7"/>
                </a:cubicBezTo>
                <a:cubicBezTo>
                  <a:pt x="4282" y="0"/>
                  <a:pt x="5342" y="355"/>
                  <a:pt x="5763" y="583"/>
                </a:cubicBezTo>
                <a:lnTo>
                  <a:pt x="5760" y="1729"/>
                </a:lnTo>
                <a:lnTo>
                  <a:pt x="0" y="1729"/>
                </a:lnTo>
                <a:lnTo>
                  <a:pt x="3" y="563"/>
                </a:lnTo>
                <a:close/>
              </a:path>
            </a:pathLst>
          </a:custGeom>
          <a:gradFill rotWithShape="1">
            <a:gsLst>
              <a:gs pos="0">
                <a:schemeClr val="tx1">
                  <a:gamma/>
                  <a:tint val="75686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tint val="75686"/>
                  <a:invGamma/>
                </a:schemeClr>
              </a:gs>
            </a:gsLst>
            <a:lin ang="0" scaled="1"/>
          </a:gradFill>
          <a:ln w="5715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ar-IQ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white">
          <a:xfrm>
            <a:off x="0" y="4933950"/>
            <a:ext cx="9163050" cy="1941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4826000"/>
            <a:ext cx="9156700" cy="1682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 dirty="0"/>
          </a:p>
        </p:txBody>
      </p:sp>
      <p:sp>
        <p:nvSpPr>
          <p:cNvPr id="3092" name="Freeform 20" descr="b"/>
          <p:cNvSpPr>
            <a:spLocks/>
          </p:cNvSpPr>
          <p:nvPr/>
        </p:nvSpPr>
        <p:spPr bwMode="gray">
          <a:xfrm>
            <a:off x="-11113" y="2060575"/>
            <a:ext cx="9155113" cy="2765425"/>
          </a:xfrm>
          <a:custGeom>
            <a:avLst/>
            <a:gdLst/>
            <a:ahLst/>
            <a:cxnLst>
              <a:cxn ang="0">
                <a:pos x="0" y="569"/>
              </a:cxn>
              <a:cxn ang="0">
                <a:pos x="2818" y="21"/>
              </a:cxn>
              <a:cxn ang="0">
                <a:pos x="5767" y="583"/>
              </a:cxn>
              <a:cxn ang="0">
                <a:pos x="5764" y="1644"/>
              </a:cxn>
              <a:cxn ang="0">
                <a:pos x="4" y="1644"/>
              </a:cxn>
              <a:cxn ang="0">
                <a:pos x="0" y="569"/>
              </a:cxn>
            </a:cxnLst>
            <a:rect l="0" t="0" r="r" b="b"/>
            <a:pathLst>
              <a:path w="5767" h="1644">
                <a:moveTo>
                  <a:pt x="0" y="569"/>
                </a:moveTo>
                <a:cubicBezTo>
                  <a:pt x="722" y="332"/>
                  <a:pt x="1460" y="42"/>
                  <a:pt x="2818" y="21"/>
                </a:cubicBezTo>
                <a:cubicBezTo>
                  <a:pt x="4176" y="0"/>
                  <a:pt x="5346" y="355"/>
                  <a:pt x="5767" y="583"/>
                </a:cubicBezTo>
                <a:lnTo>
                  <a:pt x="5764" y="1644"/>
                </a:lnTo>
                <a:lnTo>
                  <a:pt x="4" y="1644"/>
                </a:lnTo>
                <a:lnTo>
                  <a:pt x="0" y="569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5715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ar-IQ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838200" y="990600"/>
            <a:ext cx="7467600" cy="68580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04888" y="5334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30480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B2B2B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6019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60198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7785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ar-SA" dirty="0" smtClean="0"/>
              <a:t>انقر فوق الرمز لإضافة جدول</a:t>
            </a:r>
            <a:endParaRPr lang="ar-IQ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6134100" y="-14288"/>
            <a:ext cx="2895600" cy="22860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dirty="0" smtClean="0"/>
              <a:t>انقر فوق الرمز لإضافة صورة</a:t>
            </a:r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238125"/>
            <a:ext cx="9144000" cy="117475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white">
          <a:xfrm>
            <a:off x="0" y="0"/>
            <a:ext cx="9144000" cy="241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6524625"/>
            <a:ext cx="9144000" cy="333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4100" y="-14288"/>
            <a:ext cx="2895600" cy="22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www.themegallery.com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04800"/>
            <a:ext cx="8229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43" name="Freeform 19"/>
          <p:cNvSpPr>
            <a:spLocks/>
          </p:cNvSpPr>
          <p:nvPr/>
        </p:nvSpPr>
        <p:spPr bwMode="white">
          <a:xfrm>
            <a:off x="3175" y="963613"/>
            <a:ext cx="9140825" cy="461962"/>
          </a:xfrm>
          <a:custGeom>
            <a:avLst/>
            <a:gdLst/>
            <a:ahLst/>
            <a:cxnLst>
              <a:cxn ang="0">
                <a:pos x="0" y="290"/>
              </a:cxn>
              <a:cxn ang="0">
                <a:pos x="1" y="193"/>
              </a:cxn>
              <a:cxn ang="0">
                <a:pos x="1833" y="25"/>
              </a:cxn>
              <a:cxn ang="0">
                <a:pos x="3966" y="41"/>
              </a:cxn>
              <a:cxn ang="0">
                <a:pos x="5760" y="184"/>
              </a:cxn>
              <a:cxn ang="0">
                <a:pos x="5764" y="291"/>
              </a:cxn>
              <a:cxn ang="0">
                <a:pos x="0" y="290"/>
              </a:cxn>
            </a:cxnLst>
            <a:rect l="0" t="0" r="r" b="b"/>
            <a:pathLst>
              <a:path w="5764" h="291">
                <a:moveTo>
                  <a:pt x="0" y="290"/>
                </a:moveTo>
                <a:lnTo>
                  <a:pt x="1" y="193"/>
                </a:lnTo>
                <a:cubicBezTo>
                  <a:pt x="305" y="150"/>
                  <a:pt x="1172" y="50"/>
                  <a:pt x="1833" y="25"/>
                </a:cubicBezTo>
                <a:cubicBezTo>
                  <a:pt x="2494" y="0"/>
                  <a:pt x="3312" y="15"/>
                  <a:pt x="3966" y="41"/>
                </a:cubicBezTo>
                <a:cubicBezTo>
                  <a:pt x="4620" y="68"/>
                  <a:pt x="5460" y="142"/>
                  <a:pt x="5760" y="184"/>
                </a:cubicBezTo>
                <a:lnTo>
                  <a:pt x="5764" y="291"/>
                </a:lnTo>
                <a:lnTo>
                  <a:pt x="0" y="29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ar-IQ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7239000" y="6540500"/>
            <a:ext cx="1573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Verdana" pitchFamily="34" charset="0"/>
              </a:rPr>
              <a:t>COMPANY 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rgbClr val="9999FF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ألإحصاء/ المحاضرة </a:t>
            </a:r>
            <a:r>
              <a:rPr lang="ar-IQ" dirty="0" smtClean="0"/>
              <a:t>الثالثة  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مدرس المادة / حلمي حمزة عباس </a:t>
            </a:r>
            <a:endParaRPr lang="en-US" dirty="0"/>
          </a:p>
        </p:txBody>
      </p:sp>
      <p:sp>
        <p:nvSpPr>
          <p:cNvPr id="2052" name="Freeform 4"/>
          <p:cNvSpPr>
            <a:spLocks noEditPoints="1"/>
          </p:cNvSpPr>
          <p:nvPr/>
        </p:nvSpPr>
        <p:spPr bwMode="ltGray">
          <a:xfrm rot="621035" flipH="1" flipV="1">
            <a:off x="7235825" y="1196975"/>
            <a:ext cx="1017588" cy="1223963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ar-IQ" dirty="0"/>
          </a:p>
        </p:txBody>
      </p:sp>
      <p:pic>
        <p:nvPicPr>
          <p:cNvPr id="5" name="صورة 4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كلية التربية البدنية وعلوم الرياضة </a:t>
            </a:r>
            <a:endParaRPr lang="en-US" dirty="0"/>
          </a:p>
        </p:txBody>
      </p:sp>
      <p:pic>
        <p:nvPicPr>
          <p:cNvPr id="122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43999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7850"/>
          </a:xfrm>
        </p:spPr>
        <p:txBody>
          <a:bodyPr/>
          <a:lstStyle/>
          <a:p>
            <a:r>
              <a:rPr lang="ar-IQ" b="1" dirty="0" err="1" smtClean="0"/>
              <a:t>ثانياً :-</a:t>
            </a:r>
            <a:r>
              <a:rPr lang="ar-IQ" b="1" dirty="0" smtClean="0"/>
              <a:t> </a:t>
            </a:r>
            <a:r>
              <a:rPr lang="ar-SA" b="1" dirty="0" smtClean="0"/>
              <a:t>العرض البياني للجداول التكرارية </a:t>
            </a:r>
            <a:r>
              <a:rPr lang="ar-SA" b="1" dirty="0" err="1" smtClean="0"/>
              <a:t>بالفئات :</a:t>
            </a:r>
            <a:r>
              <a:rPr lang="en-US" b="1" dirty="0" smtClean="0"/>
              <a:t>-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849488"/>
          </a:xfrm>
        </p:spPr>
        <p:txBody>
          <a:bodyPr/>
          <a:lstStyle/>
          <a:p>
            <a:pPr algn="justLow"/>
            <a:r>
              <a:rPr lang="ar-SA" sz="2400" dirty="0" smtClean="0">
                <a:solidFill>
                  <a:schemeClr val="tx1"/>
                </a:solidFill>
              </a:rPr>
              <a:t>لرسم المنحنى التكرارى والمضلع التكرارى من جدول </a:t>
            </a:r>
            <a:r>
              <a:rPr lang="ar-SA" sz="2400" dirty="0" err="1" smtClean="0">
                <a:solidFill>
                  <a:schemeClr val="tx1"/>
                </a:solidFill>
              </a:rPr>
              <a:t>الفئات </a:t>
            </a:r>
            <a:r>
              <a:rPr lang="ar-SA" sz="2400" dirty="0" smtClean="0">
                <a:solidFill>
                  <a:schemeClr val="tx1"/>
                </a:solidFill>
              </a:rPr>
              <a:t>، نقوم أولا بحساب منتصف كــــل </a:t>
            </a:r>
            <a:r>
              <a:rPr lang="ar-SA" sz="2400" dirty="0" err="1" smtClean="0">
                <a:solidFill>
                  <a:schemeClr val="tx1"/>
                </a:solidFill>
              </a:rPr>
              <a:t>فئـــــة </a:t>
            </a:r>
            <a:r>
              <a:rPr lang="ar-SA" sz="2400" dirty="0" smtClean="0">
                <a:solidFill>
                  <a:schemeClr val="tx1"/>
                </a:solidFill>
              </a:rPr>
              <a:t>(مركز </a:t>
            </a:r>
            <a:r>
              <a:rPr lang="ar-SA" sz="2400" dirty="0" err="1" smtClean="0">
                <a:solidFill>
                  <a:schemeClr val="tx1"/>
                </a:solidFill>
              </a:rPr>
              <a:t>الفئة </a:t>
            </a:r>
            <a:r>
              <a:rPr lang="ar-SA" sz="2400" dirty="0" smtClean="0">
                <a:solidFill>
                  <a:schemeClr val="tx1"/>
                </a:solidFill>
              </a:rPr>
              <a:t>) حتى نحصل على جدول مشابه للجدول التكرارى للدرجات ويكون رسم المنحنى والمضلع مشابه أيضا لجدول </a:t>
            </a:r>
            <a:r>
              <a:rPr lang="ar-SA" sz="2400" dirty="0" err="1" smtClean="0">
                <a:solidFill>
                  <a:schemeClr val="tx1"/>
                </a:solidFill>
              </a:rPr>
              <a:t>التكرارات .</a:t>
            </a:r>
            <a:r>
              <a:rPr lang="ar-SA" sz="2400" dirty="0" smtClean="0">
                <a:solidFill>
                  <a:schemeClr val="tx1"/>
                </a:solidFill>
              </a:rPr>
              <a:t> أما فى حالة رسم المدرج التكرارى من جدول الفئات فيتم بطريقة مختلفة سيتم </a:t>
            </a:r>
            <a:r>
              <a:rPr lang="ar-SA" sz="2400" dirty="0" err="1" smtClean="0">
                <a:solidFill>
                  <a:schemeClr val="tx1"/>
                </a:solidFill>
              </a:rPr>
              <a:t>شرحها .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Low"/>
            <a:r>
              <a:rPr lang="ar-SA" sz="2400" dirty="0" err="1" smtClean="0">
                <a:solidFill>
                  <a:schemeClr val="tx1"/>
                </a:solidFill>
              </a:rPr>
              <a:t>مثال </a:t>
            </a:r>
            <a:r>
              <a:rPr lang="ar-SA" sz="2400" dirty="0" smtClean="0">
                <a:solidFill>
                  <a:schemeClr val="tx1"/>
                </a:solidFill>
              </a:rPr>
              <a:t>:- ارسم المنحنى التكرارى والمضلع التكرارى والمدرج التكرارى من جدول الفئات التالى </a:t>
            </a:r>
            <a:r>
              <a:rPr lang="ar-IQ" sz="2400" dirty="0" err="1" smtClean="0">
                <a:solidFill>
                  <a:schemeClr val="tx1"/>
                </a:solidFill>
              </a:rPr>
              <a:t>:-</a:t>
            </a:r>
            <a:r>
              <a:rPr lang="ar-IQ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www.themegallery.com</a:t>
            </a:r>
            <a:endParaRPr lang="en-US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9080"/>
            <a:ext cx="9144000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كلية التربية البدنية وعلوم الرياضة 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5445224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ثم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نتبع نفس الطريقة لرسم المنحنى والمضلع التكرارى مع </a:t>
            </a:r>
            <a:r>
              <a:rPr kumimoji="0" lang="ar-SA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استبدال الدرجات بمنتصف الفئات </a:t>
            </a: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على المحور الأفقى والإبقاء على التكرارات على المحور الرأسى </a:t>
            </a:r>
            <a:r>
              <a:rPr kumimoji="0" lang="ar-E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فيما </a:t>
            </a:r>
            <a:r>
              <a:rPr kumimoji="0" lang="ar-EG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يخص </a:t>
            </a:r>
            <a:r>
              <a:rPr kumimoji="0" lang="ar-E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(المنحى والمضلع </a:t>
            </a:r>
            <a:r>
              <a:rPr kumimoji="0" lang="ar-EG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التكراري </a:t>
            </a:r>
            <a:r>
              <a:rPr kumimoji="0" lang="ar-E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ar-EG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أما </a:t>
            </a:r>
            <a:r>
              <a:rPr kumimoji="0" lang="ar-E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(المدرج </a:t>
            </a:r>
            <a:r>
              <a:rPr kumimoji="0" lang="ar-EG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التكراي</a:t>
            </a:r>
            <a:r>
              <a:rPr kumimoji="0" lang="ar-E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) فيمكن الرسم بدون </a:t>
            </a:r>
            <a:r>
              <a:rPr kumimoji="0" lang="ar-EG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أستخدام</a:t>
            </a:r>
            <a:r>
              <a:rPr kumimoji="0" lang="ar-E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مراكز الفئات </a:t>
            </a:r>
            <a:endParaRPr kumimoji="0" lang="ar-E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تمرين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497560"/>
          </a:xfrm>
        </p:spPr>
        <p:txBody>
          <a:bodyPr/>
          <a:lstStyle/>
          <a:p>
            <a:r>
              <a:rPr lang="ar-EG" dirty="0" err="1" smtClean="0">
                <a:solidFill>
                  <a:schemeClr val="tx1"/>
                </a:solidFill>
              </a:rPr>
              <a:t>تمرين </a:t>
            </a:r>
            <a:r>
              <a:rPr lang="ar-EG" dirty="0" smtClean="0">
                <a:solidFill>
                  <a:schemeClr val="tx1"/>
                </a:solidFill>
              </a:rPr>
              <a:t>// باستخدام بيانات المثال السابق ارسم كل من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EG" dirty="0" smtClean="0">
                <a:solidFill>
                  <a:schemeClr val="tx1"/>
                </a:solidFill>
              </a:rPr>
              <a:t>1- المضلع التكراري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EG" dirty="0" smtClean="0">
                <a:solidFill>
                  <a:schemeClr val="tx1"/>
                </a:solidFill>
              </a:rPr>
              <a:t>2- المنحنى التكراري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ar-EG" dirty="0" smtClean="0">
                <a:solidFill>
                  <a:schemeClr val="tx1"/>
                </a:solidFill>
              </a:rPr>
              <a:t>3- المدرج التكراري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كلية التربية البدنية وعلوم الرياضة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936104"/>
          </a:xfrm>
        </p:spPr>
        <p:txBody>
          <a:bodyPr/>
          <a:lstStyle/>
          <a:p>
            <a:r>
              <a:rPr lang="ar-EG" sz="2400" b="1" u="sng" dirty="0" smtClean="0"/>
              <a:t>التكرار المتجمع الصاعد والنازل </a:t>
            </a:r>
            <a:r>
              <a:rPr lang="en-US" sz="2400" b="1" u="sng" dirty="0" smtClean="0"/>
              <a:t>Cumulative Frequency </a:t>
            </a:r>
            <a:endParaRPr lang="en-US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www.themegallery.com</a:t>
            </a:r>
            <a:endParaRPr lang="en-US" dirty="0"/>
          </a:p>
        </p:txBody>
      </p:sp>
      <p:pic>
        <p:nvPicPr>
          <p:cNvPr id="819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268760"/>
            <a:ext cx="9144000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ملاحظات هامة حول الجدول التكراري للمتجمع الصاعد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IQ" dirty="0" smtClean="0">
                <a:solidFill>
                  <a:schemeClr val="tx1"/>
                </a:solidFill>
              </a:rPr>
              <a:t>المتجمع التكراري الصاعد  للفئة </a:t>
            </a:r>
            <a:r>
              <a:rPr lang="ar-IQ" dirty="0" err="1" smtClean="0">
                <a:solidFill>
                  <a:schemeClr val="tx1"/>
                </a:solidFill>
              </a:rPr>
              <a:t>الاولى </a:t>
            </a:r>
            <a:r>
              <a:rPr lang="ar-IQ" dirty="0" smtClean="0">
                <a:solidFill>
                  <a:schemeClr val="tx1"/>
                </a:solidFill>
              </a:rPr>
              <a:t>= تكرار الفئة </a:t>
            </a:r>
            <a:r>
              <a:rPr lang="ar-IQ" dirty="0" err="1" smtClean="0">
                <a:solidFill>
                  <a:schemeClr val="tx1"/>
                </a:solidFill>
              </a:rPr>
              <a:t>ألاولى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IQ" dirty="0" smtClean="0">
                <a:solidFill>
                  <a:schemeClr val="tx1"/>
                </a:solidFill>
              </a:rPr>
              <a:t>المتجمع التكراري لأي </a:t>
            </a:r>
            <a:r>
              <a:rPr lang="ar-IQ" dirty="0" err="1" smtClean="0">
                <a:solidFill>
                  <a:schemeClr val="tx1"/>
                </a:solidFill>
              </a:rPr>
              <a:t>فئة </a:t>
            </a:r>
            <a:r>
              <a:rPr lang="ar-IQ" dirty="0" smtClean="0">
                <a:solidFill>
                  <a:schemeClr val="tx1"/>
                </a:solidFill>
              </a:rPr>
              <a:t>( عدا </a:t>
            </a:r>
            <a:r>
              <a:rPr lang="ar-IQ" dirty="0" err="1" smtClean="0">
                <a:solidFill>
                  <a:schemeClr val="tx1"/>
                </a:solidFill>
              </a:rPr>
              <a:t>ألآولى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) </a:t>
            </a:r>
            <a:r>
              <a:rPr lang="ar-IQ" dirty="0" smtClean="0">
                <a:solidFill>
                  <a:schemeClr val="tx1"/>
                </a:solidFill>
              </a:rPr>
              <a:t>= المتجمع الصاعد للفئة </a:t>
            </a:r>
            <a:r>
              <a:rPr lang="ar-IQ" dirty="0" err="1" smtClean="0">
                <a:solidFill>
                  <a:schemeClr val="tx1"/>
                </a:solidFill>
              </a:rPr>
              <a:t>السابقة </a:t>
            </a:r>
            <a:r>
              <a:rPr lang="ar-IQ" dirty="0" smtClean="0">
                <a:solidFill>
                  <a:schemeClr val="tx1"/>
                </a:solidFill>
              </a:rPr>
              <a:t>+ تكرار نفس الفئة </a:t>
            </a:r>
          </a:p>
          <a:p>
            <a:pPr>
              <a:lnSpc>
                <a:spcPct val="150000"/>
              </a:lnSpc>
            </a:pPr>
            <a:r>
              <a:rPr lang="ar-IQ" dirty="0" smtClean="0">
                <a:solidFill>
                  <a:schemeClr val="tx1"/>
                </a:solidFill>
              </a:rPr>
              <a:t>يجب ان يكون المتجمع الصاعد للفئة </a:t>
            </a:r>
            <a:r>
              <a:rPr lang="ar-IQ" dirty="0" err="1" smtClean="0">
                <a:solidFill>
                  <a:schemeClr val="tx1"/>
                </a:solidFill>
              </a:rPr>
              <a:t>الاخيرة </a:t>
            </a:r>
            <a:r>
              <a:rPr lang="ar-IQ" dirty="0" smtClean="0">
                <a:solidFill>
                  <a:schemeClr val="tx1"/>
                </a:solidFill>
              </a:rPr>
              <a:t>= مجموع التكرارات  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z="2400" b="1" u="sng" dirty="0" smtClean="0"/>
              <a:t>التكرار المتجمع الصاعد والنازل </a:t>
            </a:r>
            <a:r>
              <a:rPr lang="en-US" sz="2400" b="1" u="sng" dirty="0" smtClean="0"/>
              <a:t>Cumulative Frequency </a:t>
            </a:r>
            <a:endParaRPr lang="ar-IQ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كلية التربية البدنية وعلوم الرياضة </a:t>
            </a:r>
            <a:endParaRPr lang="en-US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ملاحظات هامة حول الجدول التكراري للمتجمع النازل 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IQ" dirty="0" smtClean="0">
                <a:solidFill>
                  <a:schemeClr val="tx1"/>
                </a:solidFill>
              </a:rPr>
              <a:t>المتجمع التكراري النازل  للفئة </a:t>
            </a:r>
            <a:r>
              <a:rPr lang="ar-IQ" dirty="0" err="1" smtClean="0">
                <a:solidFill>
                  <a:schemeClr val="tx1"/>
                </a:solidFill>
              </a:rPr>
              <a:t>الاولى </a:t>
            </a:r>
            <a:r>
              <a:rPr lang="ar-IQ" dirty="0" smtClean="0">
                <a:solidFill>
                  <a:schemeClr val="tx1"/>
                </a:solidFill>
              </a:rPr>
              <a:t>= مجموع التكرارات </a:t>
            </a:r>
          </a:p>
          <a:p>
            <a:pPr>
              <a:lnSpc>
                <a:spcPct val="150000"/>
              </a:lnSpc>
            </a:pPr>
            <a:r>
              <a:rPr lang="ar-IQ" dirty="0" smtClean="0">
                <a:solidFill>
                  <a:schemeClr val="tx1"/>
                </a:solidFill>
              </a:rPr>
              <a:t>المتجمع التكراري لأي </a:t>
            </a:r>
            <a:r>
              <a:rPr lang="ar-IQ" dirty="0" err="1" smtClean="0">
                <a:solidFill>
                  <a:schemeClr val="tx1"/>
                </a:solidFill>
              </a:rPr>
              <a:t>فئة </a:t>
            </a:r>
            <a:r>
              <a:rPr lang="ar-IQ" dirty="0" smtClean="0">
                <a:solidFill>
                  <a:schemeClr val="tx1"/>
                </a:solidFill>
              </a:rPr>
              <a:t>( عدا </a:t>
            </a:r>
            <a:r>
              <a:rPr lang="ar-IQ" dirty="0" err="1" smtClean="0">
                <a:solidFill>
                  <a:schemeClr val="tx1"/>
                </a:solidFill>
              </a:rPr>
              <a:t>ألآولى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) </a:t>
            </a:r>
            <a:r>
              <a:rPr lang="ar-IQ" dirty="0" smtClean="0">
                <a:solidFill>
                  <a:schemeClr val="tx1"/>
                </a:solidFill>
              </a:rPr>
              <a:t>= المتجمع النازل للفئة </a:t>
            </a:r>
            <a:r>
              <a:rPr lang="ar-IQ" dirty="0" err="1" smtClean="0">
                <a:solidFill>
                  <a:schemeClr val="tx1"/>
                </a:solidFill>
              </a:rPr>
              <a:t>السابقة </a:t>
            </a:r>
            <a:r>
              <a:rPr lang="ar-IQ" dirty="0" smtClean="0">
                <a:solidFill>
                  <a:schemeClr val="tx1"/>
                </a:solidFill>
              </a:rPr>
              <a:t>+ تكرار الفئة السابقة </a:t>
            </a:r>
          </a:p>
          <a:p>
            <a:pPr>
              <a:lnSpc>
                <a:spcPct val="150000"/>
              </a:lnSpc>
            </a:pPr>
            <a:r>
              <a:rPr lang="ar-IQ" dirty="0" smtClean="0">
                <a:solidFill>
                  <a:schemeClr val="tx1"/>
                </a:solidFill>
              </a:rPr>
              <a:t>يجب ان يكون المتجمع </a:t>
            </a:r>
            <a:r>
              <a:rPr lang="ar-IQ" dirty="0" err="1" smtClean="0">
                <a:solidFill>
                  <a:schemeClr val="tx1"/>
                </a:solidFill>
              </a:rPr>
              <a:t>النازا</a:t>
            </a:r>
            <a:r>
              <a:rPr lang="ar-IQ" dirty="0" smtClean="0">
                <a:solidFill>
                  <a:schemeClr val="tx1"/>
                </a:solidFill>
              </a:rPr>
              <a:t> للفئة </a:t>
            </a:r>
            <a:r>
              <a:rPr lang="ar-IQ" dirty="0" err="1" smtClean="0">
                <a:solidFill>
                  <a:schemeClr val="tx1"/>
                </a:solidFill>
              </a:rPr>
              <a:t>الاخيرة </a:t>
            </a:r>
            <a:r>
              <a:rPr lang="ar-IQ" dirty="0" smtClean="0">
                <a:solidFill>
                  <a:schemeClr val="tx1"/>
                </a:solidFill>
              </a:rPr>
              <a:t>= تكرار الفئة ألأخيرة 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WordArt 3"/>
          <p:cNvSpPr>
            <a:spLocks noChangeArrowheads="1" noChangeShapeType="1" noTextEdit="1"/>
          </p:cNvSpPr>
          <p:nvPr/>
        </p:nvSpPr>
        <p:spPr bwMode="gray">
          <a:xfrm>
            <a:off x="1981200" y="3200400"/>
            <a:ext cx="5384800" cy="7588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 dirty="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107763" dir="2700000" algn="ctr" rotWithShape="0">
                    <a:schemeClr val="tx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  <a:endParaRPr lang="ar-IQ" sz="5400" b="1" kern="10" dirty="0">
              <a:ln w="381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107763" dir="2700000" algn="ctr" rotWithShape="0">
                  <a:schemeClr val="tx2">
                    <a:alpha val="50000"/>
                  </a:schemeClr>
                </a:outerShdw>
              </a:effectLst>
              <a:latin typeface="Verdana"/>
              <a:ea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كلية التربية البدنية وعلوم الرياضة </a:t>
            </a:r>
            <a:endParaRPr lang="en-US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IQ" sz="3600" b="1" dirty="0" smtClean="0"/>
              <a:t>مواضيع المحاضرة </a:t>
            </a:r>
            <a:r>
              <a:rPr lang="ar-IQ" sz="3600" b="1" dirty="0" smtClean="0"/>
              <a:t>الثالثة  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ar-IQ" dirty="0"/>
          </a:p>
        </p:txBody>
      </p:sp>
      <p:sp>
        <p:nvSpPr>
          <p:cNvPr id="86024" name="AutoShape 8"/>
          <p:cNvSpPr>
            <a:spLocks noChangeArrowheads="1"/>
          </p:cNvSpPr>
          <p:nvPr/>
        </p:nvSpPr>
        <p:spPr bwMode="gray">
          <a:xfrm>
            <a:off x="2482850" y="3857104"/>
            <a:ext cx="4419600" cy="508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IQ" b="1" dirty="0" smtClean="0">
                <a:solidFill>
                  <a:schemeClr val="tx2"/>
                </a:solidFill>
              </a:rPr>
              <a:t>الجدول التكراري للمتجمع الصاعد والنازل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6025" name="AutoShape 9"/>
          <p:cNvSpPr>
            <a:spLocks noChangeArrowheads="1"/>
          </p:cNvSpPr>
          <p:nvPr/>
        </p:nvSpPr>
        <p:spPr bwMode="gray">
          <a:xfrm>
            <a:off x="2482850" y="3095104"/>
            <a:ext cx="4419600" cy="508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IQ" b="1" dirty="0" smtClean="0">
                <a:solidFill>
                  <a:schemeClr val="tx2"/>
                </a:solidFill>
              </a:rPr>
              <a:t>العرض البياني للجداول </a:t>
            </a:r>
            <a:r>
              <a:rPr lang="ar-IQ" b="1" dirty="0" err="1" smtClean="0">
                <a:solidFill>
                  <a:schemeClr val="tx2"/>
                </a:solidFill>
              </a:rPr>
              <a:t>التكرارية </a:t>
            </a:r>
            <a:r>
              <a:rPr lang="ar-IQ" b="1" dirty="0" smtClean="0">
                <a:solidFill>
                  <a:schemeClr val="tx2"/>
                </a:solidFill>
              </a:rPr>
              <a:t>(بالدرجات </a:t>
            </a:r>
            <a:r>
              <a:rPr lang="ar-IQ" b="1" dirty="0" err="1" smtClean="0">
                <a:solidFill>
                  <a:schemeClr val="tx2"/>
                </a:solidFill>
              </a:rPr>
              <a:t>والفئات 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6026" name="AutoShape 10"/>
          <p:cNvSpPr>
            <a:spLocks noChangeArrowheads="1"/>
          </p:cNvSpPr>
          <p:nvPr/>
        </p:nvSpPr>
        <p:spPr bwMode="gray">
          <a:xfrm>
            <a:off x="2482850" y="2325167"/>
            <a:ext cx="4419600" cy="508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ar-IQ" b="1" dirty="0" smtClean="0">
                <a:solidFill>
                  <a:schemeClr val="tx2"/>
                </a:solidFill>
              </a:rPr>
              <a:t>الجدول التكراري للفئات </a:t>
            </a:r>
            <a:r>
              <a:rPr lang="ar-IQ" b="1" dirty="0" smtClean="0">
                <a:solidFill>
                  <a:schemeClr val="tx2"/>
                </a:solidFill>
              </a:rPr>
              <a:t>وخطوات تكوينه 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86027" name="Group 11"/>
          <p:cNvGrpSpPr>
            <a:grpSpLocks/>
          </p:cNvGrpSpPr>
          <p:nvPr/>
        </p:nvGrpSpPr>
        <p:grpSpPr bwMode="auto">
          <a:xfrm>
            <a:off x="7236296" y="2349128"/>
            <a:ext cx="381000" cy="381000"/>
            <a:chOff x="2078" y="1680"/>
            <a:chExt cx="1615" cy="1615"/>
          </a:xfrm>
        </p:grpSpPr>
        <p:sp>
          <p:nvSpPr>
            <p:cNvPr id="86028" name="Oval 1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dirty="0"/>
            </a:p>
          </p:txBody>
        </p:sp>
        <p:sp>
          <p:nvSpPr>
            <p:cNvPr id="86029" name="Oval 1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dirty="0"/>
            </a:p>
          </p:txBody>
        </p:sp>
        <p:sp>
          <p:nvSpPr>
            <p:cNvPr id="86030" name="Oval 1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IQ" dirty="0"/>
            </a:p>
          </p:txBody>
        </p:sp>
        <p:sp>
          <p:nvSpPr>
            <p:cNvPr id="86031" name="Oval 1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IQ" dirty="0"/>
            </a:p>
          </p:txBody>
        </p:sp>
        <p:sp>
          <p:nvSpPr>
            <p:cNvPr id="86032" name="Oval 1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IQ" dirty="0"/>
            </a:p>
          </p:txBody>
        </p:sp>
        <p:sp>
          <p:nvSpPr>
            <p:cNvPr id="86033" name="Oval 1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IQ" dirty="0"/>
            </a:p>
          </p:txBody>
        </p:sp>
      </p:grpSp>
      <p:grpSp>
        <p:nvGrpSpPr>
          <p:cNvPr id="86034" name="Group 18"/>
          <p:cNvGrpSpPr>
            <a:grpSpLocks/>
          </p:cNvGrpSpPr>
          <p:nvPr/>
        </p:nvGrpSpPr>
        <p:grpSpPr bwMode="auto">
          <a:xfrm>
            <a:off x="7236296" y="3069208"/>
            <a:ext cx="381000" cy="381000"/>
            <a:chOff x="2078" y="1680"/>
            <a:chExt cx="1615" cy="1615"/>
          </a:xfrm>
        </p:grpSpPr>
        <p:sp>
          <p:nvSpPr>
            <p:cNvPr id="86035" name="Oval 1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dirty="0"/>
            </a:p>
          </p:txBody>
        </p:sp>
        <p:sp>
          <p:nvSpPr>
            <p:cNvPr id="86036" name="Oval 2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dirty="0"/>
            </a:p>
          </p:txBody>
        </p:sp>
        <p:sp>
          <p:nvSpPr>
            <p:cNvPr id="86037" name="Oval 2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IQ" dirty="0"/>
            </a:p>
          </p:txBody>
        </p:sp>
        <p:sp>
          <p:nvSpPr>
            <p:cNvPr id="86038" name="Oval 2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IQ" dirty="0"/>
            </a:p>
          </p:txBody>
        </p:sp>
        <p:sp>
          <p:nvSpPr>
            <p:cNvPr id="86039" name="Oval 2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IQ" dirty="0"/>
            </a:p>
          </p:txBody>
        </p:sp>
        <p:sp>
          <p:nvSpPr>
            <p:cNvPr id="86040" name="Oval 2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IQ" dirty="0"/>
            </a:p>
          </p:txBody>
        </p:sp>
      </p:grpSp>
      <p:grpSp>
        <p:nvGrpSpPr>
          <p:cNvPr id="86041" name="Group 25"/>
          <p:cNvGrpSpPr>
            <a:grpSpLocks/>
          </p:cNvGrpSpPr>
          <p:nvPr/>
        </p:nvGrpSpPr>
        <p:grpSpPr bwMode="auto">
          <a:xfrm>
            <a:off x="7236296" y="3861296"/>
            <a:ext cx="381000" cy="381000"/>
            <a:chOff x="2078" y="1680"/>
            <a:chExt cx="1615" cy="1615"/>
          </a:xfrm>
        </p:grpSpPr>
        <p:sp>
          <p:nvSpPr>
            <p:cNvPr id="86042" name="Oval 2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dirty="0"/>
            </a:p>
          </p:txBody>
        </p:sp>
        <p:sp>
          <p:nvSpPr>
            <p:cNvPr id="86043" name="Oval 2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IQ" dirty="0"/>
            </a:p>
          </p:txBody>
        </p:sp>
        <p:sp>
          <p:nvSpPr>
            <p:cNvPr id="86044" name="Oval 2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IQ" dirty="0"/>
            </a:p>
          </p:txBody>
        </p:sp>
        <p:sp>
          <p:nvSpPr>
            <p:cNvPr id="86045" name="Oval 2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IQ" dirty="0"/>
            </a:p>
          </p:txBody>
        </p:sp>
        <p:sp>
          <p:nvSpPr>
            <p:cNvPr id="86046" name="Oval 3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IQ" dirty="0"/>
            </a:p>
          </p:txBody>
        </p:sp>
        <p:sp>
          <p:nvSpPr>
            <p:cNvPr id="86047" name="Oval 3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IQ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كلية التربية البدنية وعلوم الرياضة </a:t>
            </a:r>
            <a:endParaRPr lang="en-US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 err="1" smtClean="0"/>
              <a:t>ثانيا /</a:t>
            </a:r>
            <a:r>
              <a:rPr lang="ar-IQ" b="1" u="sng" dirty="0" smtClean="0"/>
              <a:t>  </a:t>
            </a:r>
            <a:r>
              <a:rPr lang="ar-SA" b="1" u="sng" dirty="0" smtClean="0"/>
              <a:t>الجدول </a:t>
            </a:r>
            <a:r>
              <a:rPr lang="ar-SA" b="1" u="sng" dirty="0" smtClean="0"/>
              <a:t> التكراري البسيط </a:t>
            </a:r>
            <a:r>
              <a:rPr lang="ar-SA" b="1" u="sng" dirty="0" err="1" smtClean="0"/>
              <a:t>بالفئات :-</a:t>
            </a:r>
            <a:endParaRPr lang="en-US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824788" cy="5328592"/>
          </a:xfrm>
        </p:spPr>
        <p:txBody>
          <a:bodyPr/>
          <a:lstStyle/>
          <a:p>
            <a:pPr algn="justLow"/>
            <a:r>
              <a:rPr lang="ar-SA" sz="2400" dirty="0" smtClean="0">
                <a:solidFill>
                  <a:schemeClr val="tx1"/>
                </a:solidFill>
              </a:rPr>
              <a:t>عندما يكون عدد الدرجات المعطاة صغير </a:t>
            </a:r>
            <a:r>
              <a:rPr lang="ar-EG" sz="2400" dirty="0" smtClean="0">
                <a:solidFill>
                  <a:schemeClr val="tx1"/>
                </a:solidFill>
              </a:rPr>
              <a:t>و</a:t>
            </a:r>
            <a:r>
              <a:rPr lang="ar-SA" sz="2400" dirty="0" smtClean="0">
                <a:solidFill>
                  <a:schemeClr val="tx1"/>
                </a:solidFill>
              </a:rPr>
              <a:t>المدى صغير ففى هذه الحالة </a:t>
            </a:r>
            <a:r>
              <a:rPr lang="ar-SA" sz="2400" u="sng" dirty="0" smtClean="0">
                <a:solidFill>
                  <a:srgbClr val="FF0000"/>
                </a:solidFill>
              </a:rPr>
              <a:t>يكون الجدول التكرارى بالدرجات </a:t>
            </a:r>
            <a:r>
              <a:rPr lang="ar-SA" sz="2400" dirty="0" smtClean="0">
                <a:solidFill>
                  <a:schemeClr val="tx1"/>
                </a:solidFill>
              </a:rPr>
              <a:t>هو الطريقة المناسبة لتنظيم البيانات </a:t>
            </a:r>
            <a:r>
              <a:rPr lang="ar-IQ" sz="2400" dirty="0" smtClean="0">
                <a:solidFill>
                  <a:schemeClr val="tx1"/>
                </a:solidFill>
              </a:rPr>
              <a:t>وتم التطرق اليه في المحاضرة السابقة </a:t>
            </a:r>
            <a:r>
              <a:rPr lang="ar-SA" sz="2400" dirty="0" smtClean="0">
                <a:solidFill>
                  <a:schemeClr val="tx1"/>
                </a:solidFill>
              </a:rPr>
              <a:t>, </a:t>
            </a:r>
            <a:r>
              <a:rPr lang="ar-SA" sz="2400" dirty="0" smtClean="0">
                <a:solidFill>
                  <a:schemeClr val="tx1"/>
                </a:solidFill>
              </a:rPr>
              <a:t>أما عندما يزيد عدد الدرجات وعندما يكون مدى الدرجات كبيرا ففى هذه الحالة سيكون من الصعب تنظيم البيانات فى صورة جدول للدرجات فى هذه الحالة نلجأ الى </a:t>
            </a:r>
            <a:r>
              <a:rPr lang="ar-EG" sz="2400" u="sng" dirty="0" smtClean="0">
                <a:solidFill>
                  <a:srgbClr val="FF0000"/>
                </a:solidFill>
              </a:rPr>
              <a:t>الجدول </a:t>
            </a:r>
            <a:r>
              <a:rPr lang="ar-SA" sz="2400" u="sng" dirty="0" smtClean="0">
                <a:solidFill>
                  <a:srgbClr val="FF0000"/>
                </a:solidFill>
              </a:rPr>
              <a:t>التكرارى بالفئات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Low"/>
            <a:r>
              <a:rPr lang="ar-SA" sz="2400" u="sng" dirty="0" smtClean="0">
                <a:solidFill>
                  <a:srgbClr val="FF0000"/>
                </a:solidFill>
              </a:rPr>
              <a:t>والفئة</a:t>
            </a:r>
            <a:r>
              <a:rPr lang="ar-SA" sz="2400" dirty="0" smtClean="0">
                <a:solidFill>
                  <a:schemeClr val="tx1"/>
                </a:solidFill>
              </a:rPr>
              <a:t> عبارة عن مجموعة من الدرجات تكتب بطريقة معينة ولكن قبل تنظيم الدرجات فى جدول الفئات </a:t>
            </a:r>
            <a:endParaRPr lang="ar-IQ" sz="2400" dirty="0" smtClean="0">
              <a:solidFill>
                <a:schemeClr val="tx1"/>
              </a:solidFill>
            </a:endParaRPr>
          </a:p>
          <a:p>
            <a:pPr algn="justLow"/>
            <a:r>
              <a:rPr lang="ar-SA" sz="2400" u="sng" dirty="0" smtClean="0">
                <a:solidFill>
                  <a:srgbClr val="00B050"/>
                </a:solidFill>
              </a:rPr>
              <a:t>هناك </a:t>
            </a:r>
            <a:r>
              <a:rPr lang="ar-SA" sz="2400" u="sng" dirty="0" smtClean="0">
                <a:solidFill>
                  <a:srgbClr val="00B050"/>
                </a:solidFill>
              </a:rPr>
              <a:t>شروطا معينة يجب مراعاتها عند تكوين جدول الفئات </a:t>
            </a:r>
            <a:r>
              <a:rPr lang="ar-IQ" sz="2400" u="sng" dirty="0" err="1" smtClean="0">
                <a:solidFill>
                  <a:srgbClr val="00B050"/>
                </a:solidFill>
              </a:rPr>
              <a:t>:-</a:t>
            </a:r>
            <a:endParaRPr lang="en-US" sz="2400" dirty="0" smtClean="0">
              <a:solidFill>
                <a:srgbClr val="00B050"/>
              </a:solidFill>
            </a:endParaRPr>
          </a:p>
          <a:p>
            <a:pPr algn="justLow"/>
            <a:r>
              <a:rPr lang="en-US" sz="2400" dirty="0" smtClean="0">
                <a:solidFill>
                  <a:schemeClr val="tx1"/>
                </a:solidFill>
                <a:sym typeface="Wingdings 2"/>
              </a:rPr>
              <a:t></a:t>
            </a:r>
            <a:r>
              <a:rPr lang="ar-SA" sz="2400" dirty="0" smtClean="0">
                <a:solidFill>
                  <a:schemeClr val="tx1"/>
                </a:solidFill>
              </a:rPr>
              <a:t> ألا يقل عدد الدرجات عن 30 </a:t>
            </a:r>
            <a:r>
              <a:rPr lang="ar-SA" sz="2400" dirty="0" err="1" smtClean="0">
                <a:solidFill>
                  <a:schemeClr val="tx1"/>
                </a:solidFill>
              </a:rPr>
              <a:t>درجة .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Low"/>
            <a:r>
              <a:rPr lang="en-US" sz="2400" dirty="0" smtClean="0">
                <a:solidFill>
                  <a:schemeClr val="tx1"/>
                </a:solidFill>
                <a:sym typeface="Wingdings 2"/>
              </a:rPr>
              <a:t></a:t>
            </a:r>
            <a:r>
              <a:rPr lang="ar-SA" sz="2400" dirty="0" smtClean="0">
                <a:solidFill>
                  <a:schemeClr val="tx1"/>
                </a:solidFill>
              </a:rPr>
              <a:t> ألا يقل عدد الفئات عن 5 فئات ولا يزيد عن </a:t>
            </a:r>
            <a:r>
              <a:rPr lang="ar-SA" sz="2400" dirty="0" err="1" smtClean="0">
                <a:solidFill>
                  <a:schemeClr val="tx1"/>
                </a:solidFill>
              </a:rPr>
              <a:t>20 .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Low"/>
            <a:r>
              <a:rPr lang="ar-EG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Wingdings 2"/>
              </a:rPr>
              <a:t></a:t>
            </a:r>
            <a:r>
              <a:rPr lang="ar-SA" sz="2400" dirty="0" smtClean="0">
                <a:solidFill>
                  <a:schemeClr val="tx1"/>
                </a:solidFill>
              </a:rPr>
              <a:t>  أن يكون طول الفئة عددا </a:t>
            </a:r>
            <a:r>
              <a:rPr lang="ar-SA" sz="2400" dirty="0" err="1" smtClean="0">
                <a:solidFill>
                  <a:schemeClr val="tx1"/>
                </a:solidFill>
              </a:rPr>
              <a:t>صحيحا 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خطوات تكوين الجدول التكرارى </a:t>
            </a:r>
            <a:r>
              <a:rPr lang="ar-SA" b="1" u="sng" dirty="0" err="1" smtClean="0"/>
              <a:t>للفئات :</a:t>
            </a:r>
            <a:r>
              <a:rPr lang="ar-SA" b="1" u="sng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  <a:sym typeface="Wingdings 2"/>
              </a:rPr>
              <a:t>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ar-SA" sz="2400" u="sng" dirty="0" smtClean="0">
                <a:solidFill>
                  <a:srgbClr val="FF0000"/>
                </a:solidFill>
              </a:rPr>
              <a:t>تحديد المدى </a:t>
            </a:r>
            <a:r>
              <a:rPr lang="ar-SA" sz="2400" u="sng" dirty="0" err="1" smtClean="0">
                <a:solidFill>
                  <a:srgbClr val="FF0000"/>
                </a:solidFill>
              </a:rPr>
              <a:t>الكلى :</a:t>
            </a:r>
            <a:r>
              <a:rPr lang="ar-SA" sz="2400" u="sng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ar-SA" sz="2400" dirty="0" err="1" smtClean="0">
                <a:solidFill>
                  <a:schemeClr val="tx1"/>
                </a:solidFill>
              </a:rPr>
              <a:t>المدى </a:t>
            </a:r>
            <a:r>
              <a:rPr lang="ar-SA" sz="2400" dirty="0" smtClean="0">
                <a:solidFill>
                  <a:schemeClr val="tx1"/>
                </a:solidFill>
              </a:rPr>
              <a:t>= أكبر </a:t>
            </a:r>
            <a:r>
              <a:rPr lang="ar-SA" sz="2400" dirty="0" err="1" smtClean="0">
                <a:solidFill>
                  <a:schemeClr val="tx1"/>
                </a:solidFill>
              </a:rPr>
              <a:t>درجة </a:t>
            </a:r>
            <a:r>
              <a:rPr lang="ar-SA" sz="2400" dirty="0" smtClean="0">
                <a:solidFill>
                  <a:schemeClr val="tx1"/>
                </a:solidFill>
              </a:rPr>
              <a:t>– أقل </a:t>
            </a:r>
            <a:r>
              <a:rPr lang="ar-SA" sz="2400" dirty="0" err="1" smtClean="0">
                <a:solidFill>
                  <a:schemeClr val="tx1"/>
                </a:solidFill>
              </a:rPr>
              <a:t>درجة </a:t>
            </a:r>
            <a:r>
              <a:rPr lang="ar-SA" sz="2400" dirty="0" smtClean="0">
                <a:solidFill>
                  <a:schemeClr val="tx1"/>
                </a:solidFill>
              </a:rPr>
              <a:t>+ 1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ar-SA" sz="2400" u="sng" dirty="0" err="1" smtClean="0">
                <a:solidFill>
                  <a:schemeClr val="tx1"/>
                </a:solidFill>
              </a:rPr>
              <a:t>مثال</a:t>
            </a:r>
            <a:r>
              <a:rPr lang="ar-SA" sz="2400" dirty="0" err="1" smtClean="0">
                <a:solidFill>
                  <a:schemeClr val="tx1"/>
                </a:solidFill>
              </a:rPr>
              <a:t> </a:t>
            </a:r>
            <a:r>
              <a:rPr lang="ar-SA" sz="2400" dirty="0" smtClean="0">
                <a:solidFill>
                  <a:schemeClr val="tx1"/>
                </a:solidFill>
              </a:rPr>
              <a:t>:- أمامك الدرجات التالية </a:t>
            </a:r>
            <a:r>
              <a:rPr lang="ar-SA" sz="2400" dirty="0" err="1" smtClean="0">
                <a:solidFill>
                  <a:schemeClr val="tx1"/>
                </a:solidFill>
              </a:rPr>
              <a:t>15 </a:t>
            </a:r>
            <a:r>
              <a:rPr lang="ar-SA" sz="2400" dirty="0" smtClean="0">
                <a:solidFill>
                  <a:schemeClr val="tx1"/>
                </a:solidFill>
              </a:rPr>
              <a:t>– </a:t>
            </a:r>
            <a:r>
              <a:rPr lang="ar-SA" sz="2400" dirty="0" err="1" smtClean="0">
                <a:solidFill>
                  <a:schemeClr val="tx1"/>
                </a:solidFill>
              </a:rPr>
              <a:t>13 </a:t>
            </a:r>
            <a:r>
              <a:rPr lang="ar-SA" sz="2400" dirty="0" smtClean="0">
                <a:solidFill>
                  <a:schemeClr val="tx1"/>
                </a:solidFill>
              </a:rPr>
              <a:t>– </a:t>
            </a:r>
            <a:r>
              <a:rPr lang="ar-SA" sz="2400" dirty="0" err="1" smtClean="0">
                <a:solidFill>
                  <a:schemeClr val="tx1"/>
                </a:solidFill>
              </a:rPr>
              <a:t>12 </a:t>
            </a:r>
            <a:r>
              <a:rPr lang="ar-SA" sz="2400" dirty="0" smtClean="0">
                <a:solidFill>
                  <a:schemeClr val="tx1"/>
                </a:solidFill>
              </a:rPr>
              <a:t>– </a:t>
            </a:r>
            <a:r>
              <a:rPr lang="ar-SA" sz="2400" dirty="0" err="1" smtClean="0">
                <a:solidFill>
                  <a:schemeClr val="tx1"/>
                </a:solidFill>
              </a:rPr>
              <a:t>14 </a:t>
            </a:r>
            <a:r>
              <a:rPr lang="ar-SA" sz="2400" dirty="0" smtClean="0">
                <a:solidFill>
                  <a:schemeClr val="tx1"/>
                </a:solidFill>
              </a:rPr>
              <a:t>– </a:t>
            </a:r>
            <a:r>
              <a:rPr lang="ar-SA" sz="2400" dirty="0" err="1" smtClean="0">
                <a:solidFill>
                  <a:schemeClr val="tx1"/>
                </a:solidFill>
              </a:rPr>
              <a:t>19 </a:t>
            </a:r>
            <a:r>
              <a:rPr lang="ar-SA" sz="2400" dirty="0" smtClean="0">
                <a:solidFill>
                  <a:schemeClr val="tx1"/>
                </a:solidFill>
              </a:rPr>
              <a:t>– 8 احسب المدى الكلى لهذه </a:t>
            </a:r>
            <a:r>
              <a:rPr lang="ar-SA" sz="2400" dirty="0" err="1" smtClean="0">
                <a:solidFill>
                  <a:schemeClr val="tx1"/>
                </a:solidFill>
              </a:rPr>
              <a:t>الدرجات ؟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ar-SA" sz="2400" dirty="0" err="1" smtClean="0">
                <a:solidFill>
                  <a:schemeClr val="tx1"/>
                </a:solidFill>
              </a:rPr>
              <a:t>الحل </a:t>
            </a:r>
            <a:r>
              <a:rPr lang="ar-SA" sz="2400" dirty="0" smtClean="0">
                <a:solidFill>
                  <a:schemeClr val="tx1"/>
                </a:solidFill>
              </a:rPr>
              <a:t>: </a:t>
            </a:r>
            <a:r>
              <a:rPr lang="ar-SA" sz="2400" dirty="0" err="1" smtClean="0">
                <a:solidFill>
                  <a:schemeClr val="tx1"/>
                </a:solidFill>
              </a:rPr>
              <a:t>المدى = (19 </a:t>
            </a:r>
            <a:r>
              <a:rPr lang="ar-SA" sz="2400" dirty="0" smtClean="0">
                <a:solidFill>
                  <a:schemeClr val="tx1"/>
                </a:solidFill>
              </a:rPr>
              <a:t>– 8</a:t>
            </a:r>
            <a:r>
              <a:rPr lang="ar-SA" sz="2400" dirty="0" err="1" smtClean="0">
                <a:solidFill>
                  <a:schemeClr val="tx1"/>
                </a:solidFill>
              </a:rPr>
              <a:t>) </a:t>
            </a:r>
            <a:r>
              <a:rPr lang="ar-SA" sz="2400" dirty="0" smtClean="0">
                <a:solidFill>
                  <a:schemeClr val="tx1"/>
                </a:solidFill>
              </a:rPr>
              <a:t>+ </a:t>
            </a:r>
            <a:r>
              <a:rPr lang="ar-SA" sz="2400" dirty="0" err="1" smtClean="0">
                <a:solidFill>
                  <a:schemeClr val="tx1"/>
                </a:solidFill>
              </a:rPr>
              <a:t>1 </a:t>
            </a:r>
            <a:r>
              <a:rPr lang="ar-SA" sz="2400" dirty="0" smtClean="0">
                <a:solidFill>
                  <a:schemeClr val="tx1"/>
                </a:solidFill>
              </a:rPr>
              <a:t>= 12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  <a:sym typeface="Wingdings 2"/>
              </a:rPr>
              <a:t>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ar-SA" sz="2400" u="sng" dirty="0" smtClean="0">
                <a:solidFill>
                  <a:srgbClr val="FF0000"/>
                </a:solidFill>
              </a:rPr>
              <a:t>تحديد عدد </a:t>
            </a:r>
            <a:r>
              <a:rPr lang="ar-SA" sz="2400" u="sng" dirty="0" err="1" smtClean="0">
                <a:solidFill>
                  <a:srgbClr val="FF0000"/>
                </a:solidFill>
              </a:rPr>
              <a:t>الفئات :</a:t>
            </a:r>
            <a:r>
              <a:rPr lang="ar-SA" sz="2400" u="sng" dirty="0" smtClean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ar-SA" sz="2400" dirty="0" smtClean="0">
                <a:solidFill>
                  <a:schemeClr val="tx1"/>
                </a:solidFill>
              </a:rPr>
              <a:t>إما أن يعطى عدد الفئات فى المثال</a:t>
            </a:r>
            <a:r>
              <a:rPr lang="ar-IQ" sz="2400" dirty="0" smtClean="0">
                <a:solidFill>
                  <a:schemeClr val="tx1"/>
                </a:solidFill>
              </a:rPr>
              <a:t> او السؤال</a:t>
            </a:r>
            <a:r>
              <a:rPr lang="ar-SA" sz="2400" dirty="0" smtClean="0">
                <a:solidFill>
                  <a:schemeClr val="tx1"/>
                </a:solidFill>
              </a:rPr>
              <a:t> المطلوب </a:t>
            </a:r>
            <a:r>
              <a:rPr lang="ar-SA" sz="2400" dirty="0" err="1" smtClean="0">
                <a:solidFill>
                  <a:schemeClr val="tx1"/>
                </a:solidFill>
              </a:rPr>
              <a:t>حله </a:t>
            </a:r>
            <a:r>
              <a:rPr lang="ar-SA" sz="2400" dirty="0" smtClean="0">
                <a:solidFill>
                  <a:schemeClr val="tx1"/>
                </a:solidFill>
              </a:rPr>
              <a:t>، أو يتم تحديد عد الفئات طبقا لشروط سيتم ذكرها </a:t>
            </a:r>
            <a:r>
              <a:rPr lang="ar-SA" sz="2400" dirty="0" err="1" smtClean="0">
                <a:solidFill>
                  <a:schemeClr val="tx1"/>
                </a:solidFill>
              </a:rPr>
              <a:t>لاحقا .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r>
              <a:rPr lang="ar-EG" sz="2400" dirty="0" smtClean="0">
                <a:solidFill>
                  <a:schemeClr val="tx1"/>
                </a:solidFill>
              </a:rPr>
              <a:t>(ولنفرض عدد الفئات المطلوبة في المثال السابق 6</a:t>
            </a:r>
            <a:r>
              <a:rPr lang="ar-EG" sz="2400" dirty="0" err="1" smtClean="0">
                <a:solidFill>
                  <a:schemeClr val="tx1"/>
                </a:solidFill>
              </a:rPr>
              <a:t>)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  <a:sym typeface="Wingdings 2"/>
              </a:rPr>
              <a:t>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ar-SA" sz="2400" u="sng" dirty="0" smtClean="0">
                <a:solidFill>
                  <a:srgbClr val="FF0000"/>
                </a:solidFill>
              </a:rPr>
              <a:t>تحديد طول </a:t>
            </a:r>
            <a:r>
              <a:rPr lang="ar-SA" sz="2400" u="sng" dirty="0" err="1" smtClean="0">
                <a:solidFill>
                  <a:srgbClr val="FF0000"/>
                </a:solidFill>
              </a:rPr>
              <a:t>الفئة </a:t>
            </a:r>
            <a:r>
              <a:rPr lang="ar-SA" sz="2400" u="sng" dirty="0" smtClean="0">
                <a:solidFill>
                  <a:srgbClr val="FF0000"/>
                </a:solidFill>
              </a:rPr>
              <a:t>(سعة الفئة</a:t>
            </a:r>
            <a:r>
              <a:rPr lang="ar-SA" sz="2400" u="sng" dirty="0" err="1" smtClean="0">
                <a:solidFill>
                  <a:srgbClr val="FF0000"/>
                </a:solidFill>
              </a:rPr>
              <a:t>) </a:t>
            </a:r>
            <a:r>
              <a:rPr lang="ar-SA" sz="2400" u="sng" dirty="0" err="1" smtClean="0">
                <a:solidFill>
                  <a:srgbClr val="FF0000"/>
                </a:solidFill>
              </a:rPr>
              <a:t>:</a:t>
            </a:r>
            <a:r>
              <a:rPr lang="ar-SA" sz="2400" u="sng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كلية التربية البدنية وعلوم الرياضة 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وحسب مثالنا السابق فأن طول الفئة = ـــــــــــــــــــــــــــــــ = 2 طول الفئة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		                   6     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وحسب مثالنا السابق فأن طول الفئة = ـــــــــــــــــــــــــــــــ = 2 طول الفئة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		                   6     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وحسب مثالنا السابق فأن طول الفئة = ـــــــــــــــــــــــــــــــ = 2 طول الفئة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		                   6     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وحسب مثالنا السابق فأن طول الفئة = ـــــــــــــــــــــــــــــــ = 2 طول الفئة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		                   6     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                             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وحسب مثالنا السابق فأن طول الفئة = ـــــــــــــــــــــــــــــــ = 2 طول الفئة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		                   6     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97152"/>
            <a:ext cx="4860032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7850"/>
          </a:xfrm>
        </p:spPr>
        <p:txBody>
          <a:bodyPr/>
          <a:lstStyle/>
          <a:p>
            <a:r>
              <a:rPr lang="ar-IQ" b="1" u="sng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مثال حول تكوين جدول بالفئات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256584"/>
          </a:xfrm>
        </p:spPr>
        <p:txBody>
          <a:bodyPr/>
          <a:lstStyle/>
          <a:p>
            <a:r>
              <a:rPr lang="ar-SA" sz="2400" dirty="0" smtClean="0">
                <a:solidFill>
                  <a:schemeClr val="tx1"/>
                </a:solidFill>
              </a:rPr>
              <a:t>أمامك درجات 50 طالبا فى اختبار ألذكاء والمطلوب تنظيم هذه الدرجات فى جدول تكرارى للفئات بحيث يكون عدد الفئات يساوى </a:t>
            </a:r>
            <a:r>
              <a:rPr lang="ar-SA" sz="2400" dirty="0" err="1" smtClean="0">
                <a:solidFill>
                  <a:schemeClr val="tx1"/>
                </a:solidFill>
              </a:rPr>
              <a:t>10 </a:t>
            </a:r>
            <a:r>
              <a:rPr lang="ar-SA" sz="2400" dirty="0" err="1" smtClean="0">
                <a:solidFill>
                  <a:schemeClr val="tx1"/>
                </a:solidFill>
              </a:rPr>
              <a:t>.</a:t>
            </a:r>
            <a:endParaRPr lang="ar-IQ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algn="justLow">
              <a:buNone/>
            </a:pPr>
            <a:endParaRPr lang="ar-IQ" sz="1700" dirty="0">
              <a:solidFill>
                <a:schemeClr val="tx1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كلية التربية البدنية وعلوم الرياضة </a:t>
            </a:r>
            <a:endParaRPr lang="en-US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611564" y="2348880"/>
          <a:ext cx="8136900" cy="3240360"/>
        </p:xfrm>
        <a:graphic>
          <a:graphicData uri="http://schemas.openxmlformats.org/drawingml/2006/table">
            <a:tbl>
              <a:tblPr rtl="1" firstRow="1" bandRow="1">
                <a:tableStyleId>{22838BEF-8BB2-4498-84A7-C5851F593DF1}</a:tableStyleId>
              </a:tblPr>
              <a:tblGrid>
                <a:gridCol w="813690"/>
                <a:gridCol w="813690"/>
                <a:gridCol w="813690"/>
                <a:gridCol w="813690"/>
                <a:gridCol w="813690"/>
                <a:gridCol w="813690"/>
                <a:gridCol w="813690"/>
                <a:gridCol w="813690"/>
                <a:gridCol w="813690"/>
                <a:gridCol w="813690"/>
              </a:tblGrid>
              <a:tr h="6480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25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37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35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37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55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27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40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33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39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28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34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29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44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36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22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51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29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51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28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29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33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42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15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36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41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20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25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38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47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32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15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27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27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33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46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10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16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18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34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14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46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21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19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/>
                        <a:t>26</a:t>
                      </a:r>
                      <a:endParaRPr lang="en-US" sz="20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19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17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24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21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27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dirty="0"/>
                        <a:t>16</a:t>
                      </a:r>
                      <a:endParaRPr lang="en-US" sz="2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77850"/>
          </a:xfrm>
        </p:spPr>
        <p:txBody>
          <a:bodyPr/>
          <a:lstStyle/>
          <a:p>
            <a:r>
              <a:rPr lang="ar-IQ" b="1" u="sng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الحل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400" dirty="0" smtClean="0">
                <a:solidFill>
                  <a:schemeClr val="tx1"/>
                </a:solidFill>
              </a:rPr>
              <a:t>المدى </a:t>
            </a:r>
            <a:r>
              <a:rPr lang="ar-SA" sz="2400" dirty="0" err="1" smtClean="0">
                <a:solidFill>
                  <a:schemeClr val="tx1"/>
                </a:solidFill>
              </a:rPr>
              <a:t>الكلى = (55 </a:t>
            </a:r>
            <a:r>
              <a:rPr lang="ar-SA" sz="2400" dirty="0" smtClean="0">
                <a:solidFill>
                  <a:schemeClr val="tx1"/>
                </a:solidFill>
              </a:rPr>
              <a:t>– 10</a:t>
            </a:r>
            <a:r>
              <a:rPr lang="ar-SA" sz="2400" dirty="0" err="1" smtClean="0">
                <a:solidFill>
                  <a:schemeClr val="tx1"/>
                </a:solidFill>
              </a:rPr>
              <a:t>) </a:t>
            </a:r>
            <a:r>
              <a:rPr lang="ar-SA" sz="2400" dirty="0" smtClean="0">
                <a:solidFill>
                  <a:schemeClr val="tx1"/>
                </a:solidFill>
              </a:rPr>
              <a:t>+ 1</a:t>
            </a:r>
            <a:r>
              <a:rPr lang="ar-EG" sz="2400" dirty="0" smtClean="0">
                <a:solidFill>
                  <a:schemeClr val="tx1"/>
                </a:solidFill>
              </a:rPr>
              <a:t>  </a:t>
            </a:r>
            <a:r>
              <a:rPr lang="ar-SA" sz="2400" dirty="0" smtClean="0">
                <a:solidFill>
                  <a:schemeClr val="tx1"/>
                </a:solidFill>
              </a:rPr>
              <a:t>= </a:t>
            </a:r>
            <a:r>
              <a:rPr lang="ar-SA" sz="2400" dirty="0" smtClean="0">
                <a:solidFill>
                  <a:schemeClr val="tx1"/>
                </a:solidFill>
              </a:rPr>
              <a:t>46</a:t>
            </a:r>
            <a:endParaRPr lang="ar-IQ" sz="2400" dirty="0" smtClean="0">
              <a:solidFill>
                <a:schemeClr val="tx1"/>
              </a:solidFill>
            </a:endParaRPr>
          </a:p>
          <a:p>
            <a:endParaRPr lang="ar-IQ" sz="2000" dirty="0" smtClean="0"/>
          </a:p>
          <a:p>
            <a:endParaRPr lang="ar-IQ" sz="2000" dirty="0" smtClean="0"/>
          </a:p>
          <a:p>
            <a:r>
              <a:rPr lang="ar-SA" sz="2000" dirty="0" smtClean="0"/>
              <a:t> </a:t>
            </a:r>
            <a:endParaRPr lang="ar-IQ" sz="2000" dirty="0" smtClean="0"/>
          </a:p>
          <a:p>
            <a:endParaRPr lang="ar-IQ" sz="2000" dirty="0" smtClean="0">
              <a:solidFill>
                <a:schemeClr val="tx1"/>
              </a:solidFill>
            </a:endParaRPr>
          </a:p>
          <a:p>
            <a:pPr algn="justLow"/>
            <a:endParaRPr lang="ar-IQ" sz="2000" dirty="0" smtClean="0">
              <a:solidFill>
                <a:schemeClr val="tx1"/>
              </a:solidFill>
            </a:endParaRPr>
          </a:p>
          <a:p>
            <a:pPr algn="justLow"/>
            <a:r>
              <a:rPr lang="ar-SA" sz="2400" dirty="0" smtClean="0">
                <a:solidFill>
                  <a:schemeClr val="tx1"/>
                </a:solidFill>
              </a:rPr>
              <a:t> ويستحسن أن تكون طول الفئة عددًا </a:t>
            </a:r>
            <a:r>
              <a:rPr lang="ar-SA" sz="2400" dirty="0" err="1" smtClean="0">
                <a:solidFill>
                  <a:schemeClr val="tx1"/>
                </a:solidFill>
              </a:rPr>
              <a:t>صحيحًا </a:t>
            </a:r>
            <a:r>
              <a:rPr lang="ar-SA" sz="2400" dirty="0" smtClean="0">
                <a:solidFill>
                  <a:schemeClr val="tx1"/>
                </a:solidFill>
              </a:rPr>
              <a:t>، وبناءً على ذلك فإن القيمة 4.6 تقرب إلى العدد 5 ويعتبر هذا هو طول الفئة </a:t>
            </a:r>
            <a:r>
              <a:rPr lang="ar-IQ" sz="2400" dirty="0" err="1" smtClean="0">
                <a:solidFill>
                  <a:schemeClr val="tx1"/>
                </a:solidFill>
              </a:rPr>
              <a:t>.</a:t>
            </a:r>
            <a:endParaRPr lang="ar-IQ" sz="2400" dirty="0" smtClean="0">
              <a:solidFill>
                <a:schemeClr val="tx1"/>
              </a:solidFill>
            </a:endParaRPr>
          </a:p>
          <a:p>
            <a:pPr algn="justLow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Low"/>
            <a:r>
              <a:rPr lang="ar-SA" sz="2400" dirty="0" smtClean="0">
                <a:solidFill>
                  <a:schemeClr val="tx1"/>
                </a:solidFill>
              </a:rPr>
              <a:t>يتم رسم جدول مكون من 3 أعمدة</a:t>
            </a:r>
            <a:r>
              <a:rPr lang="ar-EG" sz="2400" dirty="0" smtClean="0">
                <a:solidFill>
                  <a:schemeClr val="tx1"/>
                </a:solidFill>
              </a:rPr>
              <a:t> ويسمى الجدول التكرارى للفئات ويكون</a:t>
            </a:r>
            <a:r>
              <a:rPr lang="ar-SA" sz="2400" dirty="0" smtClean="0">
                <a:solidFill>
                  <a:schemeClr val="tx1"/>
                </a:solidFill>
              </a:rPr>
              <a:t> العمود</a:t>
            </a:r>
            <a:r>
              <a:rPr lang="ar-EG" sz="2400" dirty="0" smtClean="0">
                <a:solidFill>
                  <a:schemeClr val="tx1"/>
                </a:solidFill>
              </a:rPr>
              <a:t> العمود الأول للفئات والثانى للتكرارات  والثالث </a:t>
            </a:r>
            <a:r>
              <a:rPr lang="ar-EG" sz="2400" dirty="0" err="1" smtClean="0">
                <a:solidFill>
                  <a:schemeClr val="tx1"/>
                </a:solidFill>
              </a:rPr>
              <a:t>للعلامات </a:t>
            </a:r>
            <a:r>
              <a:rPr lang="ar-EG" sz="2400" dirty="0" smtClean="0">
                <a:solidFill>
                  <a:schemeClr val="tx1"/>
                </a:solidFill>
              </a:rPr>
              <a:t>(مؤقت</a:t>
            </a:r>
            <a:r>
              <a:rPr lang="ar-EG" sz="2400" dirty="0" err="1" smtClean="0">
                <a:solidFill>
                  <a:schemeClr val="tx1"/>
                </a:solidFill>
              </a:rPr>
              <a:t>).</a:t>
            </a:r>
            <a:r>
              <a:rPr lang="ar-EG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كلية التربية البدنية وعلوم الرياضة 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88840"/>
            <a:ext cx="5976664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7850"/>
          </a:xfrm>
        </p:spPr>
        <p:txBody>
          <a:bodyPr/>
          <a:lstStyle/>
          <a:p>
            <a:r>
              <a:rPr lang="ar-IQ" b="1" u="sng" dirty="0" smtClean="0"/>
              <a:t>الحل 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كلية التربية البدنية وعلوم الرياضة </a:t>
            </a:r>
            <a:endParaRPr lang="en-US" dirty="0"/>
          </a:p>
        </p:txBody>
      </p:sp>
      <p:pic>
        <p:nvPicPr>
          <p:cNvPr id="1536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3999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رابط كسهم مستقيم 8"/>
          <p:cNvCxnSpPr/>
          <p:nvPr/>
        </p:nvCxnSpPr>
        <p:spPr bwMode="auto">
          <a:xfrm flipV="1">
            <a:off x="6660232" y="980728"/>
            <a:ext cx="936104" cy="288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مربع نص 9"/>
          <p:cNvSpPr txBox="1"/>
          <p:nvPr/>
        </p:nvSpPr>
        <p:spPr>
          <a:xfrm>
            <a:off x="7596336" y="476672"/>
            <a:ext cx="1296144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ar-IQ" b="1" dirty="0" smtClean="0"/>
              <a:t>اصغر درجة في الجدول التكراري وتسمى بداية الفئة </a:t>
            </a:r>
            <a:endParaRPr lang="ar-IQ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العرض البياني للجداول التكرارية </a:t>
            </a:r>
            <a:r>
              <a:rPr lang="ar-IQ" b="1" u="sng" dirty="0" smtClean="0"/>
              <a:t>(بالدرجات والفئات</a:t>
            </a:r>
            <a:r>
              <a:rPr lang="ar-IQ" b="1" u="sng" dirty="0" err="1" smtClean="0"/>
              <a:t>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617240"/>
          </a:xfrm>
        </p:spPr>
        <p:txBody>
          <a:bodyPr/>
          <a:lstStyle/>
          <a:p>
            <a:r>
              <a:rPr lang="ar-IQ" u="sng" dirty="0" err="1" smtClean="0">
                <a:solidFill>
                  <a:srgbClr val="FF0000"/>
                </a:solidFill>
              </a:rPr>
              <a:t>اولاً </a:t>
            </a:r>
            <a:r>
              <a:rPr lang="ar-IQ" u="sng" dirty="0" smtClean="0">
                <a:solidFill>
                  <a:srgbClr val="FF0000"/>
                </a:solidFill>
              </a:rPr>
              <a:t>- العرض البياني </a:t>
            </a:r>
            <a:r>
              <a:rPr lang="ar-IQ" u="sng" dirty="0" smtClean="0">
                <a:solidFill>
                  <a:srgbClr val="FF0000"/>
                </a:solidFill>
              </a:rPr>
              <a:t>للجداول </a:t>
            </a:r>
            <a:r>
              <a:rPr lang="ar-IQ" u="sng" dirty="0" smtClean="0">
                <a:solidFill>
                  <a:srgbClr val="FF0000"/>
                </a:solidFill>
              </a:rPr>
              <a:t>التكرارية </a:t>
            </a:r>
            <a:r>
              <a:rPr lang="ar-IQ" u="sng" dirty="0" smtClean="0">
                <a:solidFill>
                  <a:srgbClr val="FF0000"/>
                </a:solidFill>
              </a:rPr>
              <a:t>بالدرجات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www.themegallery.com</a:t>
            </a:r>
            <a:endParaRPr lang="en-US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133600"/>
            <a:ext cx="8820472" cy="345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7850"/>
          </a:xfrm>
        </p:spPr>
        <p:txBody>
          <a:bodyPr/>
          <a:lstStyle/>
          <a:p>
            <a:r>
              <a:rPr lang="ar-IQ" b="1" u="sng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الحل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SA" dirty="0" smtClean="0">
                <a:solidFill>
                  <a:schemeClr val="tx1"/>
                </a:solidFill>
              </a:rPr>
              <a:t>ـ يتم تحديد نقاط تقابل كل درجة مع التكرار المقابل </a:t>
            </a:r>
            <a:r>
              <a:rPr lang="ar-EG" dirty="0" smtClean="0">
                <a:solidFill>
                  <a:schemeClr val="tx1"/>
                </a:solidFill>
              </a:rPr>
              <a:t>لها</a:t>
            </a:r>
            <a:r>
              <a:rPr lang="ar-SA" dirty="0" smtClean="0">
                <a:solidFill>
                  <a:schemeClr val="tx1"/>
                </a:solidFill>
              </a:rPr>
              <a:t>على المحور</a:t>
            </a:r>
            <a:r>
              <a:rPr lang="ar-EG" dirty="0" smtClean="0">
                <a:solidFill>
                  <a:schemeClr val="tx1"/>
                </a:solidFill>
              </a:rPr>
              <a:t> الصادى</a:t>
            </a:r>
            <a:r>
              <a:rPr lang="ar-SA" dirty="0" err="1" smtClean="0">
                <a:solidFill>
                  <a:schemeClr val="tx1"/>
                </a:solidFill>
              </a:rPr>
              <a:t>.</a:t>
            </a:r>
            <a:r>
              <a:rPr lang="ar-EG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ar-SA" dirty="0" smtClean="0">
                <a:solidFill>
                  <a:schemeClr val="tx1"/>
                </a:solidFill>
              </a:rPr>
              <a:t>فإذا تم التوصيل باليد حصلنا على المنحنى التكرارى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ar-SA" dirty="0" smtClean="0">
                <a:solidFill>
                  <a:schemeClr val="tx1"/>
                </a:solidFill>
              </a:rPr>
              <a:t>وإذا تم التوصيل باستخدام المسطرة أصبح لدينا المضلع التكرارى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ar-SA" dirty="0" smtClean="0">
                <a:solidFill>
                  <a:schemeClr val="tx1"/>
                </a:solidFill>
              </a:rPr>
              <a:t>أما لرسم المدرج التكرارى فإننا نقوم برسم أعمدة بداية من كل نقطة تم تحديدها تسقط على المحور </a:t>
            </a:r>
            <a:r>
              <a:rPr lang="ar-SA" dirty="0" err="1" smtClean="0">
                <a:solidFill>
                  <a:schemeClr val="tx1"/>
                </a:solidFill>
              </a:rPr>
              <a:t>الأفقى </a:t>
            </a:r>
            <a:r>
              <a:rPr lang="ar-SA" dirty="0" smtClean="0">
                <a:solidFill>
                  <a:schemeClr val="tx1"/>
                </a:solidFill>
              </a:rPr>
              <a:t>، والرسوم التالية توضح </a:t>
            </a:r>
            <a:r>
              <a:rPr lang="ar-SA" dirty="0" err="1" smtClean="0">
                <a:solidFill>
                  <a:schemeClr val="tx1"/>
                </a:solidFill>
              </a:rPr>
              <a:t>ذلك 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كلية التربية البدنية وعلوم الرياضة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(1)">
  <a:themeElements>
    <a:clrScheme name="sample 4">
      <a:dk1>
        <a:srgbClr val="004386"/>
      </a:dk1>
      <a:lt1>
        <a:srgbClr val="FFFFFF"/>
      </a:lt1>
      <a:dk2>
        <a:srgbClr val="000000"/>
      </a:dk2>
      <a:lt2>
        <a:srgbClr val="B2B2B2"/>
      </a:lt2>
      <a:accent1>
        <a:srgbClr val="1ABA81"/>
      </a:accent1>
      <a:accent2>
        <a:srgbClr val="E4A800"/>
      </a:accent2>
      <a:accent3>
        <a:srgbClr val="FFFFFF"/>
      </a:accent3>
      <a:accent4>
        <a:srgbClr val="003872"/>
      </a:accent4>
      <a:accent5>
        <a:srgbClr val="ABD9C1"/>
      </a:accent5>
      <a:accent6>
        <a:srgbClr val="CF9800"/>
      </a:accent6>
      <a:hlink>
        <a:srgbClr val="3191F1"/>
      </a:hlink>
      <a:folHlink>
        <a:srgbClr val="83A6A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0F349B"/>
        </a:dk1>
        <a:lt1>
          <a:srgbClr val="FFFFFF"/>
        </a:lt1>
        <a:dk2>
          <a:srgbClr val="333333"/>
        </a:dk2>
        <a:lt2>
          <a:srgbClr val="B2B2B2"/>
        </a:lt2>
        <a:accent1>
          <a:srgbClr val="57B3E1"/>
        </a:accent1>
        <a:accent2>
          <a:srgbClr val="009999"/>
        </a:accent2>
        <a:accent3>
          <a:srgbClr val="FFFFFF"/>
        </a:accent3>
        <a:accent4>
          <a:srgbClr val="0B2B84"/>
        </a:accent4>
        <a:accent5>
          <a:srgbClr val="B4D6EE"/>
        </a:accent5>
        <a:accent6>
          <a:srgbClr val="008A8A"/>
        </a:accent6>
        <a:hlink>
          <a:srgbClr val="9999FF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FB5"/>
        </a:dk1>
        <a:lt1>
          <a:srgbClr val="FFFFFF"/>
        </a:lt1>
        <a:dk2>
          <a:srgbClr val="000000"/>
        </a:dk2>
        <a:lt2>
          <a:srgbClr val="B2B2B2"/>
        </a:lt2>
        <a:accent1>
          <a:srgbClr val="EAA22C"/>
        </a:accent1>
        <a:accent2>
          <a:srgbClr val="96D1E6"/>
        </a:accent2>
        <a:accent3>
          <a:srgbClr val="FFFFFF"/>
        </a:accent3>
        <a:accent4>
          <a:srgbClr val="12429A"/>
        </a:accent4>
        <a:accent5>
          <a:srgbClr val="F3CEAC"/>
        </a:accent5>
        <a:accent6>
          <a:srgbClr val="87BDD0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4386"/>
        </a:dk1>
        <a:lt1>
          <a:srgbClr val="FFFFFF"/>
        </a:lt1>
        <a:dk2>
          <a:srgbClr val="003366"/>
        </a:dk2>
        <a:lt2>
          <a:srgbClr val="B2B2B2"/>
        </a:lt2>
        <a:accent1>
          <a:srgbClr val="1ABA81"/>
        </a:accent1>
        <a:accent2>
          <a:srgbClr val="E4A800"/>
        </a:accent2>
        <a:accent3>
          <a:srgbClr val="FFFFFF"/>
        </a:accent3>
        <a:accent4>
          <a:srgbClr val="003872"/>
        </a:accent4>
        <a:accent5>
          <a:srgbClr val="ABD9C1"/>
        </a:accent5>
        <a:accent6>
          <a:srgbClr val="CF9800"/>
        </a:accent6>
        <a:hlink>
          <a:srgbClr val="3191F1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4">
        <a:dk1>
          <a:srgbClr val="004386"/>
        </a:dk1>
        <a:lt1>
          <a:srgbClr val="FFFFFF"/>
        </a:lt1>
        <a:dk2>
          <a:srgbClr val="000000"/>
        </a:dk2>
        <a:lt2>
          <a:srgbClr val="B2B2B2"/>
        </a:lt2>
        <a:accent1>
          <a:srgbClr val="1ABA81"/>
        </a:accent1>
        <a:accent2>
          <a:srgbClr val="E4A800"/>
        </a:accent2>
        <a:accent3>
          <a:srgbClr val="FFFFFF"/>
        </a:accent3>
        <a:accent4>
          <a:srgbClr val="003872"/>
        </a:accent4>
        <a:accent5>
          <a:srgbClr val="ABD9C1"/>
        </a:accent5>
        <a:accent6>
          <a:srgbClr val="CF9800"/>
        </a:accent6>
        <a:hlink>
          <a:srgbClr val="3191F1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(1)</Template>
  <TotalTime>188</TotalTime>
  <Words>835</Words>
  <Application>Microsoft Office PowerPoint</Application>
  <PresentationFormat>عرض على الشاشة (3:4)‏</PresentationFormat>
  <Paragraphs>143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template (1)</vt:lpstr>
      <vt:lpstr>ألإحصاء/ المحاضرة الثالثة   </vt:lpstr>
      <vt:lpstr>مواضيع المحاضرة الثالثة  </vt:lpstr>
      <vt:lpstr>ثانيا /  الجدول  التكراري البسيط بالفئات :-</vt:lpstr>
      <vt:lpstr>خطوات تكوين الجدول التكرارى للفئات : </vt:lpstr>
      <vt:lpstr>مثال حول تكوين جدول بالفئات </vt:lpstr>
      <vt:lpstr>الحل </vt:lpstr>
      <vt:lpstr>الحل  </vt:lpstr>
      <vt:lpstr>العرض البياني للجداول التكرارية (بالدرجات والفئات)</vt:lpstr>
      <vt:lpstr>الحل </vt:lpstr>
      <vt:lpstr>الشريحة 10</vt:lpstr>
      <vt:lpstr>ثانياً :- العرض البياني للجداول التكرارية بالفئات :- </vt:lpstr>
      <vt:lpstr>الشريحة 12</vt:lpstr>
      <vt:lpstr>تمرين </vt:lpstr>
      <vt:lpstr>التكرار المتجمع الصاعد والنازل Cumulative Frequency </vt:lpstr>
      <vt:lpstr>ملاحظات هامة حول الجدول التكراري للمتجمع الصاعد </vt:lpstr>
      <vt:lpstr>التكرار المتجمع الصاعد والنازل Cumulative Frequency </vt:lpstr>
      <vt:lpstr>ملاحظات هامة حول الجدول التكراري للمتجمع النازل  </vt:lpstr>
      <vt:lpstr>الشريحة 18</vt:lpstr>
    </vt:vector>
  </TitlesOfParts>
  <Company>BLACK EDITION - tum0r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ألإحصاء/ المحاضرة ألأولى</dc:title>
  <dc:creator>hp</dc:creator>
  <cp:lastModifiedBy>hp</cp:lastModifiedBy>
  <cp:revision>22</cp:revision>
  <dcterms:created xsi:type="dcterms:W3CDTF">2019-08-03T10:06:17Z</dcterms:created>
  <dcterms:modified xsi:type="dcterms:W3CDTF">2019-08-03T18:16:10Z</dcterms:modified>
</cp:coreProperties>
</file>